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394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649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85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794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51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107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735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2A54C80-263E-416B-A8E0-580EDEADCBDC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708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81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229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16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55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1EC098-E34E-7F56-C8E9-CF0F5EDF0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2465682"/>
            <a:ext cx="11158451" cy="1765659"/>
          </a:xfrm>
        </p:spPr>
        <p:txBody>
          <a:bodyPr>
            <a:normAutofit/>
          </a:bodyPr>
          <a:lstStyle/>
          <a:p>
            <a:pPr algn="ctr"/>
            <a:r>
              <a:rPr lang="hi-IN" sz="7200" dirty="0"/>
              <a:t>नाट्यशास्त्र</a:t>
            </a:r>
            <a:endParaRPr lang="en-US" sz="7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449E96-88B9-0907-BF08-362738F0D2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HIND301</a:t>
            </a:r>
            <a:r>
              <a:rPr lang="hi-IN" dirty="0"/>
              <a:t> </a:t>
            </a:r>
            <a:r>
              <a:rPr lang="en-US" sz="2400" dirty="0" err="1"/>
              <a:t>रंग</a:t>
            </a:r>
            <a:r>
              <a:rPr lang="en-US" sz="2400" dirty="0"/>
              <a:t> </a:t>
            </a:r>
            <a:r>
              <a:rPr lang="en-US" sz="2400" dirty="0" err="1"/>
              <a:t>आलेख</a:t>
            </a:r>
            <a:r>
              <a:rPr lang="en-US" sz="2400" dirty="0"/>
              <a:t> </a:t>
            </a:r>
            <a:r>
              <a:rPr lang="en-US" sz="2400" dirty="0" err="1"/>
              <a:t>एवं</a:t>
            </a:r>
            <a:r>
              <a:rPr lang="en-US" sz="2400" dirty="0"/>
              <a:t> </a:t>
            </a:r>
            <a:r>
              <a:rPr lang="en-US" sz="2400"/>
              <a:t>रंगमंच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425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E7FB5-4BFB-34C4-270A-1317D2882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solidFill>
                  <a:schemeClr val="accent5"/>
                </a:solidFill>
              </a:rPr>
              <a:t>नाट्यशास्त्र</a:t>
            </a:r>
            <a:r>
              <a:rPr lang="en-US" sz="4000" dirty="0">
                <a:solidFill>
                  <a:schemeClr val="accent5"/>
                </a:solidFill>
              </a:rPr>
              <a:t> </a:t>
            </a:r>
            <a:r>
              <a:rPr lang="en-US" sz="4000" dirty="0" err="1">
                <a:solidFill>
                  <a:schemeClr val="accent5"/>
                </a:solidFill>
              </a:rPr>
              <a:t>का</a:t>
            </a:r>
            <a:r>
              <a:rPr lang="en-US" sz="4000" dirty="0">
                <a:solidFill>
                  <a:schemeClr val="accent5"/>
                </a:solidFill>
              </a:rPr>
              <a:t> </a:t>
            </a:r>
            <a:r>
              <a:rPr lang="en-US" sz="4000" dirty="0" err="1">
                <a:solidFill>
                  <a:schemeClr val="accent5"/>
                </a:solidFill>
              </a:rPr>
              <a:t>इतिहास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F8860-5A60-3E89-B4F4-89D326F10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295467" cy="388077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 err="1">
                <a:solidFill>
                  <a:schemeClr val="tx1"/>
                </a:solidFill>
              </a:rPr>
              <a:t>हिन्दी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नाट्यशास्त्र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का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आरंभ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आचार्य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भरतमुनि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विरचित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शास्त्रीय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पुस्तक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नाट्यशास्त्र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से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होता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है</a:t>
            </a:r>
            <a:r>
              <a:rPr lang="en-US" sz="2400" dirty="0">
                <a:solidFill>
                  <a:schemeClr val="tx1"/>
                </a:solidFill>
              </a:rPr>
              <a:t> ।  </a:t>
            </a:r>
            <a:r>
              <a:rPr lang="en-US" sz="2400" dirty="0" err="1">
                <a:solidFill>
                  <a:schemeClr val="tx1"/>
                </a:solidFill>
              </a:rPr>
              <a:t>संगीत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नाटक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और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अभिनय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के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रूप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में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भरतमुनि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के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नाट्यशास्त्र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का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आज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भी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बहुत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सम्मान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है</a:t>
            </a:r>
            <a:r>
              <a:rPr lang="en-US" sz="2400" dirty="0">
                <a:solidFill>
                  <a:schemeClr val="tx1"/>
                </a:solidFill>
              </a:rPr>
              <a:t>। </a:t>
            </a:r>
            <a:r>
              <a:rPr lang="en-US" sz="2400" dirty="0" err="1">
                <a:solidFill>
                  <a:schemeClr val="tx1"/>
                </a:solidFill>
              </a:rPr>
              <a:t>भरतमुनि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के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अनुसार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नाट्यशास्त्र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में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केवल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नाटक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रचने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के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नियमो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का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आंकलन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नहीं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होता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बल्कि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अभिनेता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रंग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मंच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और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प्रेक्षक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इन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तीनों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तत्वों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की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पूर्ति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के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साधनों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का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विवेचन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होता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है</a:t>
            </a:r>
            <a:r>
              <a:rPr lang="en-US" sz="2400" dirty="0">
                <a:solidFill>
                  <a:schemeClr val="tx1"/>
                </a:solidFill>
              </a:rPr>
              <a:t>।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859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EAD6F-8538-D54E-CA77-1C1A5AA01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52410-3B0D-5C3C-7F85-EEF0BDCD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555442" cy="388077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dirty="0"/>
              <a:t>36</a:t>
            </a:r>
            <a:r>
              <a:rPr lang="hi-IN" dirty="0"/>
              <a:t> </a:t>
            </a:r>
            <a:r>
              <a:rPr lang="en-US" dirty="0" err="1"/>
              <a:t>अध्यायो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भरतमुनि</a:t>
            </a:r>
            <a:r>
              <a:rPr lang="en-US" dirty="0"/>
              <a:t> </a:t>
            </a:r>
            <a:r>
              <a:rPr lang="en-US" dirty="0" err="1"/>
              <a:t>ने</a:t>
            </a:r>
            <a:r>
              <a:rPr lang="en-US" dirty="0"/>
              <a:t> </a:t>
            </a:r>
            <a:r>
              <a:rPr lang="en-US" dirty="0" err="1"/>
              <a:t>रंगमंच</a:t>
            </a:r>
            <a:r>
              <a:rPr lang="en-US" dirty="0"/>
              <a:t>, </a:t>
            </a:r>
            <a:r>
              <a:rPr lang="en-US" dirty="0" err="1"/>
              <a:t>अभिनेता</a:t>
            </a:r>
            <a:r>
              <a:rPr lang="en-US" dirty="0"/>
              <a:t>, </a:t>
            </a:r>
            <a:r>
              <a:rPr lang="en-US" dirty="0" err="1"/>
              <a:t>अभिनय</a:t>
            </a:r>
            <a:r>
              <a:rPr lang="en-US" dirty="0"/>
              <a:t>, </a:t>
            </a:r>
            <a:r>
              <a:rPr lang="en-US" dirty="0" err="1"/>
              <a:t>नृत्य</a:t>
            </a:r>
            <a:r>
              <a:rPr lang="en-US" dirty="0"/>
              <a:t>,</a:t>
            </a:r>
            <a:r>
              <a:rPr lang="hi-IN" dirty="0"/>
              <a:t> </a:t>
            </a:r>
            <a:r>
              <a:rPr lang="en-US" dirty="0" err="1"/>
              <a:t>गीत</a:t>
            </a:r>
            <a:r>
              <a:rPr lang="en-US" dirty="0"/>
              <a:t>, </a:t>
            </a:r>
            <a:r>
              <a:rPr lang="en-US" dirty="0" err="1"/>
              <a:t>दर्शक</a:t>
            </a:r>
            <a:r>
              <a:rPr lang="en-US" dirty="0"/>
              <a:t>, </a:t>
            </a:r>
            <a:r>
              <a:rPr lang="en-US" dirty="0" err="1"/>
              <a:t>दशरुपक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रस</a:t>
            </a:r>
            <a:r>
              <a:rPr lang="en-US" dirty="0"/>
              <a:t> </a:t>
            </a:r>
            <a:r>
              <a:rPr lang="en-US" dirty="0" err="1"/>
              <a:t>निष्पति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संबंधित</a:t>
            </a:r>
            <a:r>
              <a:rPr lang="en-US" dirty="0"/>
              <a:t> </a:t>
            </a:r>
            <a:r>
              <a:rPr lang="en-US" dirty="0" err="1"/>
              <a:t>सभी</a:t>
            </a:r>
            <a:r>
              <a:rPr lang="hi-IN" dirty="0"/>
              <a:t> </a:t>
            </a:r>
            <a:r>
              <a:rPr lang="en-US" dirty="0" err="1"/>
              <a:t>तथ्यों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विवेचन</a:t>
            </a:r>
            <a:r>
              <a:rPr lang="en-US" dirty="0"/>
              <a:t> </a:t>
            </a:r>
            <a:r>
              <a:rPr lang="en-US" dirty="0" err="1"/>
              <a:t>किया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 </a:t>
            </a:r>
            <a:r>
              <a:rPr lang="en-US" dirty="0" err="1"/>
              <a:t>भरतमुनि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नाट्यशास्त्र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यह</a:t>
            </a:r>
            <a:r>
              <a:rPr lang="en-US" dirty="0"/>
              <a:t> </a:t>
            </a:r>
            <a:r>
              <a:rPr lang="en-US" dirty="0" err="1"/>
              <a:t>स्पष्ट</a:t>
            </a:r>
            <a:r>
              <a:rPr lang="en-US" dirty="0"/>
              <a:t> </a:t>
            </a:r>
            <a:r>
              <a:rPr lang="en-US" dirty="0" err="1"/>
              <a:t>हो</a:t>
            </a:r>
            <a:r>
              <a:rPr lang="en-US" dirty="0"/>
              <a:t> </a:t>
            </a:r>
            <a:r>
              <a:rPr lang="en-US" dirty="0" err="1"/>
              <a:t>जाता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</a:t>
            </a:r>
            <a:r>
              <a:rPr lang="en-US" dirty="0" err="1"/>
              <a:t>कि</a:t>
            </a:r>
            <a:r>
              <a:rPr lang="en-US" dirty="0"/>
              <a:t> </a:t>
            </a:r>
            <a:r>
              <a:rPr lang="en-US" dirty="0" err="1"/>
              <a:t>नाटक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सफलता</a:t>
            </a:r>
            <a:r>
              <a:rPr lang="en-US" dirty="0"/>
              <a:t> </a:t>
            </a:r>
            <a:r>
              <a:rPr lang="en-US" dirty="0" err="1"/>
              <a:t>केवल</a:t>
            </a:r>
            <a:r>
              <a:rPr lang="en-US" dirty="0"/>
              <a:t> </a:t>
            </a:r>
            <a:r>
              <a:rPr lang="en-US" dirty="0" err="1"/>
              <a:t>लेखक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प्रतिभा</a:t>
            </a:r>
            <a:r>
              <a:rPr lang="hi-IN" dirty="0"/>
              <a:t> </a:t>
            </a:r>
            <a:r>
              <a:rPr lang="en-US" dirty="0" err="1"/>
              <a:t>पर</a:t>
            </a:r>
            <a:r>
              <a:rPr lang="en-US" dirty="0"/>
              <a:t> </a:t>
            </a:r>
            <a:r>
              <a:rPr lang="en-US" dirty="0" err="1"/>
              <a:t>आधारित</a:t>
            </a:r>
            <a:r>
              <a:rPr lang="en-US" dirty="0"/>
              <a:t> </a:t>
            </a:r>
            <a:r>
              <a:rPr lang="en-US" dirty="0" err="1"/>
              <a:t>नहीं</a:t>
            </a:r>
            <a:r>
              <a:rPr lang="en-US" dirty="0"/>
              <a:t> </a:t>
            </a:r>
            <a:r>
              <a:rPr lang="en-US" dirty="0" err="1"/>
              <a:t>होती</a:t>
            </a:r>
            <a:r>
              <a:rPr lang="en-US" dirty="0"/>
              <a:t> </a:t>
            </a:r>
            <a:r>
              <a:rPr lang="en-US" dirty="0" err="1"/>
              <a:t>बल्कि</a:t>
            </a:r>
            <a:r>
              <a:rPr lang="en-US" dirty="0"/>
              <a:t> </a:t>
            </a:r>
            <a:r>
              <a:rPr lang="en-US" dirty="0" err="1"/>
              <a:t>विभिन्न</a:t>
            </a:r>
            <a:r>
              <a:rPr lang="en-US" dirty="0"/>
              <a:t> </a:t>
            </a:r>
            <a:r>
              <a:rPr lang="en-US" dirty="0" err="1"/>
              <a:t>कलाओं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कलाकारों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hi-IN" dirty="0"/>
              <a:t> </a:t>
            </a:r>
            <a:r>
              <a:rPr lang="en-US" dirty="0" err="1"/>
              <a:t>परस्पर</a:t>
            </a:r>
            <a:r>
              <a:rPr lang="en-US" dirty="0"/>
              <a:t> </a:t>
            </a:r>
            <a:r>
              <a:rPr lang="en-US" dirty="0" err="1"/>
              <a:t>सहयोग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होती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 </a:t>
            </a:r>
            <a:r>
              <a:rPr lang="en-US" dirty="0" err="1"/>
              <a:t>भरतमुनि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अनुसार</a:t>
            </a:r>
            <a:r>
              <a:rPr lang="en-US" dirty="0"/>
              <a:t> </a:t>
            </a:r>
            <a:r>
              <a:rPr lang="en-US" dirty="0" err="1"/>
              <a:t>नाटक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प्रमुख</a:t>
            </a:r>
            <a:r>
              <a:rPr lang="en-US" dirty="0"/>
              <a:t> </a:t>
            </a:r>
            <a:r>
              <a:rPr lang="hi-IN" dirty="0"/>
              <a:t> </a:t>
            </a:r>
            <a:r>
              <a:rPr lang="en-US" dirty="0" err="1"/>
              <a:t>चार</a:t>
            </a:r>
            <a:r>
              <a:rPr lang="en-US" dirty="0"/>
              <a:t> </a:t>
            </a:r>
            <a:r>
              <a:rPr lang="en-US" dirty="0" err="1"/>
              <a:t>अंग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----</a:t>
            </a:r>
            <a:endParaRPr lang="hi-IN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 err="1"/>
              <a:t>वाचिक</a:t>
            </a:r>
            <a:r>
              <a:rPr lang="en-US" dirty="0"/>
              <a:t>, </a:t>
            </a:r>
            <a:endParaRPr lang="hi-IN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 err="1"/>
              <a:t>सात्विक</a:t>
            </a:r>
            <a:r>
              <a:rPr lang="en-US" dirty="0"/>
              <a:t>, </a:t>
            </a:r>
            <a:endParaRPr lang="hi-IN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 err="1"/>
              <a:t>आंगिक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endParaRPr lang="hi-IN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 err="1"/>
              <a:t>आहार्य</a:t>
            </a:r>
            <a:r>
              <a:rPr lang="en-US" dirty="0"/>
              <a:t>।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892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7CC6D-5068-3040-FADF-5B9E72A75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भरतमुनि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नाट्यशास्त्र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B553F-F1FC-4409-B63A-E8FA1F32B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478347" cy="3880773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इस</a:t>
            </a:r>
            <a:r>
              <a:rPr lang="en-US" dirty="0"/>
              <a:t>  </a:t>
            </a:r>
            <a:r>
              <a:rPr lang="en-US" dirty="0" err="1"/>
              <a:t>ग्रंथ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प्रत्यभिज्ञा</a:t>
            </a:r>
            <a:r>
              <a:rPr lang="en-US" dirty="0"/>
              <a:t> </a:t>
            </a:r>
            <a:r>
              <a:rPr lang="en-US" dirty="0" err="1"/>
              <a:t>दर्शन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छाप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 </a:t>
            </a:r>
            <a:r>
              <a:rPr lang="en-US" dirty="0" err="1"/>
              <a:t>प्रत्यभिज्ञा</a:t>
            </a:r>
            <a:r>
              <a:rPr lang="en-US" dirty="0"/>
              <a:t> </a:t>
            </a:r>
            <a:r>
              <a:rPr lang="en-US" dirty="0" err="1"/>
              <a:t>दर्शन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hi-IN" dirty="0"/>
              <a:t> </a:t>
            </a:r>
            <a:r>
              <a:rPr lang="en-US" dirty="0" err="1"/>
              <a:t>स्वीकृत</a:t>
            </a:r>
            <a:r>
              <a:rPr lang="en-US" dirty="0"/>
              <a:t> 36 </a:t>
            </a:r>
            <a:r>
              <a:rPr lang="en-US" dirty="0" err="1"/>
              <a:t>मूल</a:t>
            </a:r>
            <a:r>
              <a:rPr lang="en-US" dirty="0"/>
              <a:t> </a:t>
            </a:r>
            <a:r>
              <a:rPr lang="en-US" dirty="0" err="1"/>
              <a:t>तत्वों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प्रतीक</a:t>
            </a:r>
            <a:r>
              <a:rPr lang="en-US" dirty="0"/>
              <a:t> </a:t>
            </a:r>
            <a:r>
              <a:rPr lang="en-US" dirty="0" err="1"/>
              <a:t>स्वरूप</a:t>
            </a:r>
            <a:r>
              <a:rPr lang="en-US" dirty="0"/>
              <a:t> </a:t>
            </a:r>
            <a:r>
              <a:rPr lang="en-US" dirty="0" err="1"/>
              <a:t>नाट्यशास्त्र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36</a:t>
            </a:r>
            <a:r>
              <a:rPr lang="hi-IN" dirty="0"/>
              <a:t> </a:t>
            </a:r>
            <a:r>
              <a:rPr lang="en-US" dirty="0" err="1"/>
              <a:t>अध्याय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 </a:t>
            </a:r>
          </a:p>
          <a:p>
            <a:r>
              <a:rPr lang="en-US" dirty="0" err="1"/>
              <a:t>पहले</a:t>
            </a:r>
            <a:r>
              <a:rPr lang="en-US" dirty="0"/>
              <a:t> </a:t>
            </a:r>
            <a:r>
              <a:rPr lang="en-US" dirty="0" err="1"/>
              <a:t>अध्याय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hi-IN" dirty="0"/>
              <a:t>ना</a:t>
            </a:r>
            <a:r>
              <a:rPr lang="en-US" dirty="0" err="1"/>
              <a:t>ट्योत्पति</a:t>
            </a:r>
            <a:endParaRPr lang="en-US" dirty="0"/>
          </a:p>
          <a:p>
            <a:r>
              <a:rPr lang="en-US" dirty="0" err="1"/>
              <a:t>दूसरे</a:t>
            </a:r>
            <a:r>
              <a:rPr lang="en-US" dirty="0"/>
              <a:t> </a:t>
            </a:r>
            <a:r>
              <a:rPr lang="en-US" dirty="0" err="1"/>
              <a:t>अध्याय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मंडप</a:t>
            </a:r>
            <a:r>
              <a:rPr lang="en-US" dirty="0"/>
              <a:t> </a:t>
            </a:r>
            <a:r>
              <a:rPr lang="en-US" dirty="0" err="1"/>
              <a:t>विधान</a:t>
            </a:r>
            <a:endParaRPr lang="en-US" dirty="0"/>
          </a:p>
          <a:p>
            <a:r>
              <a:rPr lang="en-US" dirty="0" err="1"/>
              <a:t>तीसरे</a:t>
            </a:r>
            <a:r>
              <a:rPr lang="en-US" dirty="0"/>
              <a:t> </a:t>
            </a:r>
            <a:r>
              <a:rPr lang="en-US" dirty="0" err="1"/>
              <a:t>चौथे</a:t>
            </a:r>
            <a:r>
              <a:rPr lang="en-US" dirty="0"/>
              <a:t> व </a:t>
            </a:r>
            <a:r>
              <a:rPr lang="en-US" dirty="0" err="1"/>
              <a:t>पांचवें</a:t>
            </a:r>
            <a:r>
              <a:rPr lang="en-US" dirty="0"/>
              <a:t> </a:t>
            </a:r>
            <a:r>
              <a:rPr lang="en-US" dirty="0" err="1"/>
              <a:t>अध्याय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नाटक</a:t>
            </a:r>
            <a:r>
              <a:rPr lang="en-US" dirty="0"/>
              <a:t> </a:t>
            </a:r>
            <a:r>
              <a:rPr lang="en-US" dirty="0" err="1"/>
              <a:t>आरंभ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पूर्व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प्रक्रिया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256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736B3-C5FC-0E94-BFEE-0DE063BAC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भरतमुनि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नाट्यशास्त्र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DE439-B59A-F135-DD86-3F6CE3420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478346" cy="3880773"/>
          </a:xfrm>
        </p:spPr>
        <p:txBody>
          <a:bodyPr/>
          <a:lstStyle/>
          <a:p>
            <a:endParaRPr lang="en-US" dirty="0"/>
          </a:p>
          <a:p>
            <a:r>
              <a:rPr lang="en-US" dirty="0" err="1"/>
              <a:t>छठे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सातवें</a:t>
            </a:r>
            <a:r>
              <a:rPr lang="en-US" dirty="0"/>
              <a:t> </a:t>
            </a:r>
            <a:r>
              <a:rPr lang="en-US" dirty="0" err="1"/>
              <a:t>अध्याय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रसों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भावों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व्याख्यान</a:t>
            </a:r>
            <a:r>
              <a:rPr lang="en-US" dirty="0"/>
              <a:t> </a:t>
            </a:r>
            <a:r>
              <a:rPr lang="en-US" dirty="0" err="1"/>
              <a:t>है</a:t>
            </a:r>
            <a:endParaRPr lang="en-US" dirty="0"/>
          </a:p>
          <a:p>
            <a:r>
              <a:rPr lang="en-US" dirty="0" err="1"/>
              <a:t>आठवें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नवें</a:t>
            </a:r>
            <a:r>
              <a:rPr lang="en-US" dirty="0"/>
              <a:t> </a:t>
            </a:r>
            <a:r>
              <a:rPr lang="en-US" dirty="0" err="1"/>
              <a:t>अध्याय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उपांग</a:t>
            </a:r>
            <a:r>
              <a:rPr lang="en-US" dirty="0"/>
              <a:t> </a:t>
            </a:r>
            <a:r>
              <a:rPr lang="en-US" dirty="0" err="1"/>
              <a:t>एवं</a:t>
            </a:r>
            <a:r>
              <a:rPr lang="en-US" dirty="0"/>
              <a:t> </a:t>
            </a:r>
            <a:r>
              <a:rPr lang="en-US" dirty="0" err="1"/>
              <a:t>अंगों</a:t>
            </a:r>
            <a:r>
              <a:rPr lang="en-US" dirty="0"/>
              <a:t> </a:t>
            </a:r>
            <a:r>
              <a:rPr lang="en-US" dirty="0" err="1"/>
              <a:t>द्वारा</a:t>
            </a:r>
            <a:r>
              <a:rPr lang="en-US" dirty="0"/>
              <a:t> </a:t>
            </a:r>
            <a:r>
              <a:rPr lang="en-US" dirty="0" err="1"/>
              <a:t>प्रकलित</a:t>
            </a:r>
            <a:r>
              <a:rPr lang="en-US" dirty="0"/>
              <a:t> </a:t>
            </a:r>
            <a:r>
              <a:rPr lang="en-US" dirty="0" err="1"/>
              <a:t>अभिनय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hi-IN" dirty="0"/>
              <a:t> </a:t>
            </a:r>
            <a:r>
              <a:rPr lang="en-US" dirty="0" err="1"/>
              <a:t>स्वरूप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व्याख्या</a:t>
            </a:r>
            <a:endParaRPr lang="en-US" dirty="0"/>
          </a:p>
          <a:p>
            <a:r>
              <a:rPr lang="en-US" dirty="0" err="1"/>
              <a:t>दस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तेरवे</a:t>
            </a:r>
            <a:r>
              <a:rPr lang="en-US" dirty="0"/>
              <a:t> </a:t>
            </a:r>
            <a:r>
              <a:rPr lang="en-US" dirty="0" err="1"/>
              <a:t>अध्यायों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गति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करणों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उपन्यास</a:t>
            </a:r>
            <a:r>
              <a:rPr lang="en-US" dirty="0"/>
              <a:t> </a:t>
            </a:r>
            <a:r>
              <a:rPr lang="en-US" dirty="0" err="1"/>
              <a:t>किया</a:t>
            </a:r>
            <a:r>
              <a:rPr lang="en-US" dirty="0"/>
              <a:t> </a:t>
            </a:r>
            <a:r>
              <a:rPr lang="en-US" dirty="0" err="1"/>
              <a:t>है</a:t>
            </a:r>
            <a:endParaRPr lang="en-US" dirty="0"/>
          </a:p>
          <a:p>
            <a:r>
              <a:rPr lang="en-US" dirty="0" err="1"/>
              <a:t>चौदह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सत्रह</a:t>
            </a:r>
            <a:r>
              <a:rPr lang="en-US" dirty="0"/>
              <a:t> </a:t>
            </a:r>
            <a:r>
              <a:rPr lang="en-US" dirty="0" err="1"/>
              <a:t>अध्यायों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छंद</a:t>
            </a:r>
            <a:r>
              <a:rPr lang="en-US" dirty="0"/>
              <a:t> व </a:t>
            </a:r>
            <a:r>
              <a:rPr lang="en-US" dirty="0" err="1"/>
              <a:t>अलंकारों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स्वरूप</a:t>
            </a:r>
            <a:r>
              <a:rPr lang="en-US" dirty="0"/>
              <a:t> </a:t>
            </a:r>
            <a:r>
              <a:rPr lang="en-US" dirty="0" err="1"/>
              <a:t>तथा</a:t>
            </a:r>
            <a:r>
              <a:rPr lang="en-US" dirty="0"/>
              <a:t> </a:t>
            </a:r>
            <a:r>
              <a:rPr lang="en-US" dirty="0" err="1"/>
              <a:t>स्वरविधान</a:t>
            </a:r>
            <a:r>
              <a:rPr lang="en-US" dirty="0"/>
              <a:t> </a:t>
            </a:r>
            <a:r>
              <a:rPr lang="en-US" dirty="0" err="1"/>
              <a:t>बतलाया</a:t>
            </a:r>
            <a:r>
              <a:rPr lang="en-US" dirty="0"/>
              <a:t> </a:t>
            </a:r>
            <a:r>
              <a:rPr lang="en-US" dirty="0" err="1"/>
              <a:t>है</a:t>
            </a:r>
            <a:endParaRPr lang="en-US" dirty="0"/>
          </a:p>
          <a:p>
            <a:r>
              <a:rPr lang="en-US" dirty="0" err="1"/>
              <a:t>अठार</a:t>
            </a:r>
            <a:r>
              <a:rPr lang="hi-IN" dirty="0"/>
              <a:t>ह</a:t>
            </a:r>
            <a:r>
              <a:rPr lang="en-US" dirty="0" err="1"/>
              <a:t>वें</a:t>
            </a:r>
            <a:r>
              <a:rPr lang="en-US" dirty="0"/>
              <a:t> व </a:t>
            </a:r>
            <a:r>
              <a:rPr lang="hi-IN" dirty="0"/>
              <a:t>उन्नीसवें</a:t>
            </a:r>
            <a:r>
              <a:rPr lang="en-US" dirty="0" err="1"/>
              <a:t>अध्यायों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नाटक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भेद</a:t>
            </a:r>
            <a:r>
              <a:rPr lang="en-US" dirty="0"/>
              <a:t> </a:t>
            </a:r>
            <a:r>
              <a:rPr lang="en-US" dirty="0" err="1"/>
              <a:t>तथा</a:t>
            </a:r>
            <a:r>
              <a:rPr lang="en-US" dirty="0"/>
              <a:t> </a:t>
            </a:r>
            <a:r>
              <a:rPr lang="en-US" dirty="0" err="1"/>
              <a:t>क्लेवर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सांगेपांग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विवरण</a:t>
            </a:r>
            <a:r>
              <a:rPr lang="en-US" dirty="0"/>
              <a:t> </a:t>
            </a:r>
            <a:r>
              <a:rPr lang="en-US" dirty="0" err="1"/>
              <a:t>है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14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B59D8-970E-B306-8ED0-7D62CCBCE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भरतमुनि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नाट्यशास्त्र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D574A-785D-190D-2F98-A5F9C3B80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533466" cy="388077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बीसवें</a:t>
            </a:r>
            <a:r>
              <a:rPr lang="en-US" dirty="0"/>
              <a:t>  </a:t>
            </a:r>
            <a:r>
              <a:rPr lang="en-US" dirty="0" err="1"/>
              <a:t>अध्याय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वृत्ति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विवेचन</a:t>
            </a:r>
            <a:r>
              <a:rPr lang="en-US" dirty="0"/>
              <a:t> </a:t>
            </a:r>
            <a:r>
              <a:rPr lang="en-US" dirty="0" err="1"/>
              <a:t>है</a:t>
            </a:r>
            <a:endParaRPr lang="en-US" dirty="0"/>
          </a:p>
          <a:p>
            <a:r>
              <a:rPr lang="en-US" dirty="0" err="1"/>
              <a:t>इक्कीसवें</a:t>
            </a:r>
            <a:r>
              <a:rPr lang="en-US" dirty="0"/>
              <a:t>  </a:t>
            </a:r>
            <a:r>
              <a:rPr lang="en-US" dirty="0" err="1"/>
              <a:t>अध्याय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विविध</a:t>
            </a:r>
            <a:r>
              <a:rPr lang="en-US" dirty="0"/>
              <a:t> </a:t>
            </a:r>
            <a:r>
              <a:rPr lang="en-US" dirty="0" err="1"/>
              <a:t>प्रकार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अभिनयों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विशेषताएं</a:t>
            </a:r>
            <a:r>
              <a:rPr lang="en-US" dirty="0"/>
              <a:t> </a:t>
            </a:r>
            <a:r>
              <a:rPr lang="en-US" dirty="0" err="1"/>
              <a:t>हैं</a:t>
            </a:r>
            <a:endParaRPr lang="en-US" dirty="0"/>
          </a:p>
          <a:p>
            <a:r>
              <a:rPr lang="en-US" dirty="0" err="1"/>
              <a:t>बाइसवें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चौंतीसवें</a:t>
            </a:r>
            <a:r>
              <a:rPr lang="en-US" dirty="0"/>
              <a:t> </a:t>
            </a:r>
            <a:r>
              <a:rPr lang="en-US" dirty="0" err="1"/>
              <a:t>अध्यायों</a:t>
            </a:r>
            <a:r>
              <a:rPr lang="en-US" dirty="0"/>
              <a:t> </a:t>
            </a:r>
            <a:r>
              <a:rPr lang="en-US" dirty="0" err="1"/>
              <a:t>तक</a:t>
            </a:r>
            <a:r>
              <a:rPr lang="en-US" dirty="0"/>
              <a:t> </a:t>
            </a:r>
            <a:r>
              <a:rPr lang="en-US" dirty="0" err="1"/>
              <a:t>गीत</a:t>
            </a:r>
            <a:r>
              <a:rPr lang="en-US" dirty="0"/>
              <a:t> व </a:t>
            </a:r>
            <a:r>
              <a:rPr lang="en-US" dirty="0" err="1"/>
              <a:t>वाद्य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विवरण</a:t>
            </a:r>
            <a:r>
              <a:rPr lang="en-US" dirty="0"/>
              <a:t> </a:t>
            </a:r>
            <a:r>
              <a:rPr lang="en-US" dirty="0" err="1"/>
              <a:t>है</a:t>
            </a:r>
            <a:endParaRPr lang="en-US" dirty="0"/>
          </a:p>
          <a:p>
            <a:r>
              <a:rPr lang="en-US" dirty="0" err="1"/>
              <a:t>पैंतीसवें</a:t>
            </a:r>
            <a:r>
              <a:rPr lang="en-US" dirty="0"/>
              <a:t> </a:t>
            </a:r>
            <a:r>
              <a:rPr lang="en-US" dirty="0" err="1"/>
              <a:t>अध्याय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भूमि</a:t>
            </a:r>
            <a:r>
              <a:rPr lang="en-US" dirty="0"/>
              <a:t> </a:t>
            </a:r>
            <a:r>
              <a:rPr lang="en-US" dirty="0" err="1"/>
              <a:t>विकल्प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व्याख्या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गई</a:t>
            </a:r>
            <a:r>
              <a:rPr lang="en-US" dirty="0"/>
              <a:t> </a:t>
            </a:r>
            <a:r>
              <a:rPr lang="en-US" dirty="0" err="1"/>
              <a:t>है</a:t>
            </a:r>
            <a:endParaRPr lang="en-US" dirty="0"/>
          </a:p>
          <a:p>
            <a:r>
              <a:rPr lang="en-US" dirty="0" err="1"/>
              <a:t>अंतिम</a:t>
            </a:r>
            <a:r>
              <a:rPr lang="en-US" dirty="0"/>
              <a:t> </a:t>
            </a:r>
            <a:r>
              <a:rPr lang="en-US" dirty="0" err="1"/>
              <a:t>अध्याय</a:t>
            </a:r>
            <a:r>
              <a:rPr lang="en-US" dirty="0"/>
              <a:t> </a:t>
            </a:r>
            <a:r>
              <a:rPr lang="en-US" dirty="0" err="1"/>
              <a:t>उपसंहारात्मक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032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1314D-2A41-D3AB-CF2D-0531FDBC9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भरतमुनि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नाट्यशास्त्र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9AA8D-05E1-5E84-4DE1-EFE2290D1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892054" cy="3880773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नाट्यशास्त्र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पंचम</a:t>
            </a:r>
            <a:r>
              <a:rPr lang="en-US" dirty="0"/>
              <a:t> </a:t>
            </a:r>
            <a:r>
              <a:rPr lang="en-US" dirty="0" err="1"/>
              <a:t>वेद</a:t>
            </a:r>
            <a:r>
              <a:rPr lang="en-US" dirty="0"/>
              <a:t> </a:t>
            </a:r>
            <a:r>
              <a:rPr lang="en-US" dirty="0" err="1"/>
              <a:t>माना</a:t>
            </a:r>
            <a:r>
              <a:rPr lang="en-US" dirty="0"/>
              <a:t> </a:t>
            </a:r>
            <a:r>
              <a:rPr lang="en-US" dirty="0" err="1"/>
              <a:t>जाता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 </a:t>
            </a:r>
            <a:r>
              <a:rPr lang="en-US" dirty="0" err="1"/>
              <a:t>पंचम</a:t>
            </a:r>
            <a:r>
              <a:rPr lang="en-US" dirty="0"/>
              <a:t> </a:t>
            </a:r>
            <a:r>
              <a:rPr lang="en-US" dirty="0" err="1"/>
              <a:t>वेद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लिए</a:t>
            </a:r>
            <a:r>
              <a:rPr lang="en-US" dirty="0"/>
              <a:t> </a:t>
            </a:r>
            <a:r>
              <a:rPr lang="en-US" dirty="0" err="1"/>
              <a:t>ऋगुवेद</a:t>
            </a:r>
            <a:r>
              <a:rPr lang="hi-IN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संवाद</a:t>
            </a:r>
            <a:r>
              <a:rPr lang="en-US" dirty="0"/>
              <a:t>, </a:t>
            </a:r>
            <a:r>
              <a:rPr lang="en-US" dirty="0" err="1"/>
              <a:t>सामवेद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गान</a:t>
            </a:r>
            <a:r>
              <a:rPr lang="en-US" dirty="0"/>
              <a:t> , </a:t>
            </a:r>
            <a:r>
              <a:rPr lang="en-US" dirty="0" err="1"/>
              <a:t>यजुर्वेद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नाट्य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अथर्ववेद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रस</a:t>
            </a:r>
            <a:r>
              <a:rPr lang="en-US" dirty="0"/>
              <a:t> </a:t>
            </a:r>
            <a:r>
              <a:rPr lang="en-US" dirty="0" err="1"/>
              <a:t>लिया</a:t>
            </a:r>
            <a:r>
              <a:rPr lang="en-US" dirty="0"/>
              <a:t> </a:t>
            </a:r>
            <a:r>
              <a:rPr lang="en-US" dirty="0" err="1"/>
              <a:t>गया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भरतमुनि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अनुसार</a:t>
            </a:r>
            <a:r>
              <a:rPr lang="en-US" dirty="0"/>
              <a:t>  “ </a:t>
            </a:r>
            <a:r>
              <a:rPr lang="en-US" dirty="0" err="1"/>
              <a:t>संसार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ऐसा</a:t>
            </a:r>
            <a:r>
              <a:rPr lang="en-US" dirty="0"/>
              <a:t> </a:t>
            </a:r>
            <a:r>
              <a:rPr lang="en-US" dirty="0" err="1"/>
              <a:t>ज्ञान</a:t>
            </a:r>
            <a:r>
              <a:rPr lang="en-US" dirty="0"/>
              <a:t>, </a:t>
            </a:r>
            <a:r>
              <a:rPr lang="en-US" dirty="0" err="1"/>
              <a:t>शिल्प</a:t>
            </a:r>
            <a:r>
              <a:rPr lang="en-US" dirty="0"/>
              <a:t>, </a:t>
            </a:r>
            <a:r>
              <a:rPr lang="en-US" dirty="0" err="1"/>
              <a:t>विद्या,कला,योग</a:t>
            </a:r>
            <a:r>
              <a:rPr lang="hi-IN" dirty="0"/>
              <a:t> </a:t>
            </a:r>
            <a:r>
              <a:rPr lang="en-US" dirty="0" err="1"/>
              <a:t>आदि</a:t>
            </a:r>
            <a:r>
              <a:rPr lang="en-US" dirty="0"/>
              <a:t> </a:t>
            </a:r>
            <a:r>
              <a:rPr lang="en-US" dirty="0" err="1"/>
              <a:t>कोई</a:t>
            </a:r>
            <a:r>
              <a:rPr lang="en-US" dirty="0"/>
              <a:t> </a:t>
            </a:r>
            <a:r>
              <a:rPr lang="en-US" dirty="0" err="1"/>
              <a:t>भी</a:t>
            </a:r>
            <a:r>
              <a:rPr lang="en-US" dirty="0"/>
              <a:t> </a:t>
            </a:r>
            <a:r>
              <a:rPr lang="en-US" dirty="0" err="1"/>
              <a:t>ऐसा</a:t>
            </a:r>
            <a:r>
              <a:rPr lang="en-US" dirty="0"/>
              <a:t> </a:t>
            </a:r>
            <a:r>
              <a:rPr lang="en-US" dirty="0" err="1"/>
              <a:t>कर्म</a:t>
            </a:r>
            <a:r>
              <a:rPr lang="en-US" dirty="0"/>
              <a:t> </a:t>
            </a:r>
            <a:r>
              <a:rPr lang="en-US" dirty="0" err="1"/>
              <a:t>नहीं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</a:t>
            </a:r>
            <a:r>
              <a:rPr lang="en-US" dirty="0" err="1"/>
              <a:t>जो</a:t>
            </a:r>
            <a:r>
              <a:rPr lang="en-US" dirty="0"/>
              <a:t> </a:t>
            </a:r>
            <a:r>
              <a:rPr lang="en-US" dirty="0" err="1"/>
              <a:t>साहित्य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प्रदर्शित</a:t>
            </a:r>
            <a:r>
              <a:rPr lang="en-US" dirty="0"/>
              <a:t> न </a:t>
            </a:r>
            <a:r>
              <a:rPr lang="en-US" dirty="0" err="1"/>
              <a:t>किया</a:t>
            </a:r>
            <a:r>
              <a:rPr lang="en-US" dirty="0"/>
              <a:t> </a:t>
            </a:r>
            <a:r>
              <a:rPr lang="en-US" dirty="0" err="1"/>
              <a:t>जा</a:t>
            </a:r>
            <a:r>
              <a:rPr lang="en-US" dirty="0"/>
              <a:t> </a:t>
            </a:r>
            <a:r>
              <a:rPr lang="en-US" dirty="0" err="1"/>
              <a:t>सके</a:t>
            </a:r>
            <a:r>
              <a:rPr lang="en-US" dirty="0"/>
              <a:t>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इस</a:t>
            </a:r>
            <a:r>
              <a:rPr lang="en-US" dirty="0"/>
              <a:t> </a:t>
            </a:r>
            <a:r>
              <a:rPr lang="en-US" dirty="0" err="1"/>
              <a:t>प्रकार</a:t>
            </a:r>
            <a:r>
              <a:rPr lang="en-US" dirty="0"/>
              <a:t> </a:t>
            </a:r>
            <a:r>
              <a:rPr lang="en-US" dirty="0" err="1"/>
              <a:t>नाटक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सम्पूर्ण</a:t>
            </a:r>
            <a:r>
              <a:rPr lang="en-US" dirty="0"/>
              <a:t> </a:t>
            </a:r>
            <a:r>
              <a:rPr lang="en-US" dirty="0" err="1"/>
              <a:t>मानव</a:t>
            </a:r>
            <a:r>
              <a:rPr lang="en-US" dirty="0"/>
              <a:t> </a:t>
            </a:r>
            <a:r>
              <a:rPr lang="en-US" dirty="0" err="1"/>
              <a:t>जीवन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सत्य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उद्घाटन</a:t>
            </a:r>
            <a:r>
              <a:rPr lang="en-US" dirty="0"/>
              <a:t> </a:t>
            </a:r>
            <a:r>
              <a:rPr lang="en-US" dirty="0" err="1"/>
              <a:t>होता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834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56721-AA6E-F78F-B788-5E3CBE523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875" y="2617694"/>
            <a:ext cx="8596668" cy="1320800"/>
          </a:xfrm>
        </p:spPr>
        <p:txBody>
          <a:bodyPr/>
          <a:lstStyle/>
          <a:p>
            <a:pPr algn="ctr"/>
            <a:r>
              <a:rPr lang="hi-IN" dirty="0"/>
              <a:t>धन्यवाद</a:t>
            </a:r>
            <a:endParaRPr lang="en-IN" dirty="0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984445E-723E-F8AC-DF4E-E34710F204A2}"/>
              </a:ext>
            </a:extLst>
          </p:cNvPr>
          <p:cNvSpPr txBox="1"/>
          <p:nvPr/>
        </p:nvSpPr>
        <p:spPr>
          <a:xfrm>
            <a:off x="1672166" y="5028759"/>
            <a:ext cx="88476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i-IN" dirty="0">
              <a:latin typeface="Kokila" pitchFamily="34" charset="0"/>
              <a:ea typeface="Calibri" pitchFamily="34" charset="0"/>
              <a:cs typeface="Kokila" pitchFamily="34" charset="0"/>
            </a:endParaRPr>
          </a:p>
          <a:p>
            <a:pPr algn="ctr"/>
            <a:r>
              <a:rPr lang="hi-IN" b="1" dirty="0">
                <a:latin typeface="Kokila" pitchFamily="34" charset="0"/>
                <a:ea typeface="Calibri" pitchFamily="34" charset="0"/>
                <a:cs typeface="Kokila" pitchFamily="34" charset="0"/>
              </a:rPr>
              <a:t>यह ज्ञान के विविध माध्यमों से अध्ययन-अध्यापन हेतु संकलन मात्र है. इसमें मौलिकता सम्बन्धी कोई दावा नहीं है</a:t>
            </a:r>
            <a:r>
              <a:rPr lang="hi-IN" dirty="0">
                <a:latin typeface="Kokila" pitchFamily="34" charset="0"/>
                <a:ea typeface="Calibri" pitchFamily="34" charset="0"/>
                <a:cs typeface="Kokila" pitchFamily="34" charset="0"/>
              </a:rPr>
              <a:t>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69961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</TotalTime>
  <Words>424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Calibri Light</vt:lpstr>
      <vt:lpstr>Kokila</vt:lpstr>
      <vt:lpstr>Wingdings</vt:lpstr>
      <vt:lpstr>Retrospect</vt:lpstr>
      <vt:lpstr>नाट्यशास्त्र</vt:lpstr>
      <vt:lpstr>नाट्यशास्त्र का इतिहास</vt:lpstr>
      <vt:lpstr>PowerPoint Presentation</vt:lpstr>
      <vt:lpstr>भरतमुनि का नाट्यशास्त्र </vt:lpstr>
      <vt:lpstr>भरतमुनि का नाट्यशास्त्र </vt:lpstr>
      <vt:lpstr>भरतमुनि का नाट्यशास्त्र </vt:lpstr>
      <vt:lpstr>भरतमुनि का नाट्यशास्त्र </vt:lpstr>
      <vt:lpstr>धन्यवाद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रंग आलेख एवं रंगमंच </dc:title>
  <dc:creator>917807549298</dc:creator>
  <cp:lastModifiedBy>Neha Mishra</cp:lastModifiedBy>
  <cp:revision>20</cp:revision>
  <dcterms:created xsi:type="dcterms:W3CDTF">2022-07-13T02:25:06Z</dcterms:created>
  <dcterms:modified xsi:type="dcterms:W3CDTF">2022-07-19T04:45:38Z</dcterms:modified>
</cp:coreProperties>
</file>